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4355" autoAdjust="0"/>
    <p:restoredTop sz="94660"/>
  </p:normalViewPr>
  <p:slideViewPr>
    <p:cSldViewPr>
      <p:cViewPr varScale="1">
        <p:scale>
          <a:sx n="72" d="100"/>
          <a:sy n="72" d="100"/>
        </p:scale>
        <p:origin x="-870"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7914E47-E609-4626-A7C8-C1A123519ECE}" type="datetimeFigureOut">
              <a:rPr lang="en-US" smtClean="0"/>
              <a:t>8/24/2019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D3F3496-F251-4955-B100-702C136444D8}" type="slidenum">
              <a:rPr lang="en-US" smtClean="0"/>
              <a:t>‹#›</a:t>
            </a:fld>
            <a:endParaRPr lang="en-US"/>
          </a:p>
        </p:txBody>
      </p:sp>
    </p:spTree>
    <p:extLst>
      <p:ext uri="{BB962C8B-B14F-4D97-AF65-F5344CB8AC3E}">
        <p14:creationId xmlns:p14="http://schemas.microsoft.com/office/powerpoint/2010/main" val="18062207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The</a:t>
            </a:r>
            <a:r>
              <a:rPr lang="en-US" baseline="0" dirty="0" smtClean="0"/>
              <a:t>  primary objective of every business across the globe is to be in business. This is to say the core purpose of every business across the globe is to make profits.   Therefore,  customer satisfaction is paramount.  The long patient wait time in various departments  significantly affect patient satisfaction levels in Mercy Medical Center.  Although the hospital has set different benchmark times for diverse departments these benchmark times are barely met leaving patients frustrated  and dissatisfied (</a:t>
            </a:r>
            <a:r>
              <a:rPr lang="en-US" baseline="0" dirty="0" err="1" smtClean="0"/>
              <a:t>Ghazisaeidi</a:t>
            </a:r>
            <a:r>
              <a:rPr lang="en-US" baseline="0" dirty="0" smtClean="0"/>
              <a:t> et al., 2015).   For instance, the set benchmark time for oncology and cardiology departments are set at 30 minutes. Nevertheless, the average wait time in these departments is 50 and 60 minutes respectively.  It is even worse  for patients scheduling their first-time appointments as they are forced to wait for an average of 25 days instead of the stipulated 10 days in the performance dashboard.  This has resulted in a decline in patient satisfaction which is currently rated below 50%.  Further, less than 50% of all patients concisely understand doctors treatment prescription.  Further, long patient wait times are bound to hurt the patient more and in some instances may result to fatalities. This may lead to expensive lawsuits for the organization and bad reputation. For these, reasons organizational change in policy and guidelines is essential. </a:t>
            </a:r>
            <a:endParaRPr lang="en-US" dirty="0"/>
          </a:p>
        </p:txBody>
      </p:sp>
      <p:sp>
        <p:nvSpPr>
          <p:cNvPr id="4" name="Slide Number Placeholder 3"/>
          <p:cNvSpPr>
            <a:spLocks noGrp="1"/>
          </p:cNvSpPr>
          <p:nvPr>
            <p:ph type="sldNum" sz="quarter" idx="10"/>
          </p:nvPr>
        </p:nvSpPr>
        <p:spPr/>
        <p:txBody>
          <a:bodyPr/>
          <a:lstStyle/>
          <a:p>
            <a:fld id="{3D3F3496-F251-4955-B100-702C136444D8}" type="slidenum">
              <a:rPr lang="en-US" smtClean="0"/>
              <a:t>2</a:t>
            </a:fld>
            <a:endParaRPr lang="en-US"/>
          </a:p>
        </p:txBody>
      </p:sp>
    </p:spTree>
    <p:extLst>
      <p:ext uri="{BB962C8B-B14F-4D97-AF65-F5344CB8AC3E}">
        <p14:creationId xmlns:p14="http://schemas.microsoft.com/office/powerpoint/2010/main" val="24517167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adoption</a:t>
            </a:r>
            <a:r>
              <a:rPr lang="en-US" baseline="0" dirty="0" smtClean="0"/>
              <a:t> of </a:t>
            </a:r>
            <a:r>
              <a:rPr lang="en-US" baseline="0" dirty="0" err="1" smtClean="0"/>
              <a:t>telehealth</a:t>
            </a:r>
            <a:r>
              <a:rPr lang="en-US" baseline="0" dirty="0" smtClean="0"/>
              <a:t> and telemedicine will significantly help in the reduction of patient wait time in Mercy Medical Center.  According to </a:t>
            </a:r>
            <a:r>
              <a:rPr lang="en-US" baseline="0" dirty="0" err="1" smtClean="0"/>
              <a:t>Driessen</a:t>
            </a:r>
            <a:r>
              <a:rPr lang="en-US" baseline="0" dirty="0" smtClean="0"/>
              <a:t> et al., (2018) telemedicine will reduce the patient wait time as the number of patients physically visiting the hospital will tremendously reduce. Telemedicine will not only save cost for the patients but for the hospital as well through reduced operational costs.  Further, the adoption of </a:t>
            </a:r>
            <a:r>
              <a:rPr lang="en-US" baseline="0" dirty="0" err="1" smtClean="0"/>
              <a:t>telehealth</a:t>
            </a:r>
            <a:r>
              <a:rPr lang="en-US" baseline="0" dirty="0" smtClean="0"/>
              <a:t> and telemedicine results in better patient care quality as it offers patient-centered approaches including improved timeliness of care. </a:t>
            </a:r>
          </a:p>
          <a:p>
            <a:r>
              <a:rPr lang="en-US" baseline="0" dirty="0" smtClean="0"/>
              <a:t>Conversely, hiring extra personnel  would result in reduced patient wait time particularly from diverse ethnic and cultural background. </a:t>
            </a:r>
            <a:r>
              <a:rPr lang="en-US" baseline="0" dirty="0" err="1" smtClean="0"/>
              <a:t>Ghazisaeidi</a:t>
            </a:r>
            <a:r>
              <a:rPr lang="en-US" baseline="0" dirty="0" smtClean="0"/>
              <a:t> et al., (2015) states that cultural diversity in healthcare impacts one with important cultural information regarding different cultures. Cultural and ethical competence in healthcare entails respecting the beliefs, customs, language, traditions, language, and values of patients. Hiring staff from different diversities and cultural backgrounds is not only ethical but also assists physicians in developing healthcare services that suit different patients. Further, the physicians would easily delegate documentation work to new trained staff reducing fatigue levels among them.  Therefore, physicians would have adequate time to explain treatment and prescriptions more carefully and understandably to their patients.  This would result in an increase in overall patient satisfaction levels.</a:t>
            </a:r>
            <a:endParaRPr lang="en-US" dirty="0"/>
          </a:p>
        </p:txBody>
      </p:sp>
      <p:sp>
        <p:nvSpPr>
          <p:cNvPr id="4" name="Slide Number Placeholder 3"/>
          <p:cNvSpPr>
            <a:spLocks noGrp="1"/>
          </p:cNvSpPr>
          <p:nvPr>
            <p:ph type="sldNum" sz="quarter" idx="10"/>
          </p:nvPr>
        </p:nvSpPr>
        <p:spPr/>
        <p:txBody>
          <a:bodyPr/>
          <a:lstStyle/>
          <a:p>
            <a:fld id="{3D3F3496-F251-4955-B100-702C136444D8}" type="slidenum">
              <a:rPr lang="en-US" smtClean="0"/>
              <a:t>3</a:t>
            </a:fld>
            <a:endParaRPr lang="en-US"/>
          </a:p>
        </p:txBody>
      </p:sp>
    </p:spTree>
    <p:extLst>
      <p:ext uri="{BB962C8B-B14F-4D97-AF65-F5344CB8AC3E}">
        <p14:creationId xmlns:p14="http://schemas.microsoft.com/office/powerpoint/2010/main" val="35203386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earlier</a:t>
            </a:r>
            <a:r>
              <a:rPr lang="en-US" baseline="0" dirty="0" smtClean="0"/>
              <a:t> stated the primary purpose of these organizational policies  is customer satisfaction through the reduction of patient wait time.  Policies and practice guidelines have several benefits to an organization. Policies and guidelines communicate to employees the desired standards and outcomes of an organization.  Further, policies and guidelines give clarity to employees on their responsibilities and how  to achieve the </a:t>
            </a:r>
            <a:r>
              <a:rPr lang="en-US" baseline="0" dirty="0" err="1" smtClean="0"/>
              <a:t>ste</a:t>
            </a:r>
            <a:r>
              <a:rPr lang="en-US" baseline="0" dirty="0" smtClean="0"/>
              <a:t> standards in the responsibilities. Daily operations should be standardized to prevent discrepancies among staff.  Further, the organizations policies and guidelines adhere to the set laws and regulations set by the local, state and federal government (</a:t>
            </a:r>
            <a:r>
              <a:rPr lang="en-US" baseline="0" dirty="0" err="1" smtClean="0"/>
              <a:t>Driessen</a:t>
            </a:r>
            <a:r>
              <a:rPr lang="en-US" baseline="0" dirty="0" smtClean="0"/>
              <a:t> et al., 2018 ). </a:t>
            </a:r>
            <a:endParaRPr lang="en-US" dirty="0"/>
          </a:p>
        </p:txBody>
      </p:sp>
      <p:sp>
        <p:nvSpPr>
          <p:cNvPr id="4" name="Slide Number Placeholder 3"/>
          <p:cNvSpPr>
            <a:spLocks noGrp="1"/>
          </p:cNvSpPr>
          <p:nvPr>
            <p:ph type="sldNum" sz="quarter" idx="10"/>
          </p:nvPr>
        </p:nvSpPr>
        <p:spPr/>
        <p:txBody>
          <a:bodyPr/>
          <a:lstStyle/>
          <a:p>
            <a:fld id="{3D3F3496-F251-4955-B100-702C136444D8}" type="slidenum">
              <a:rPr lang="en-US" smtClean="0"/>
              <a:t>4</a:t>
            </a:fld>
            <a:endParaRPr lang="en-US"/>
          </a:p>
        </p:txBody>
      </p:sp>
    </p:spTree>
    <p:extLst>
      <p:ext uri="{BB962C8B-B14F-4D97-AF65-F5344CB8AC3E}">
        <p14:creationId xmlns:p14="http://schemas.microsoft.com/office/powerpoint/2010/main" val="23353144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implementation of</a:t>
            </a:r>
            <a:r>
              <a:rPr lang="en-US" baseline="0" dirty="0" smtClean="0"/>
              <a:t> </a:t>
            </a:r>
            <a:r>
              <a:rPr lang="en-US" baseline="0" dirty="0" err="1" smtClean="0"/>
              <a:t>telehealth</a:t>
            </a:r>
            <a:r>
              <a:rPr lang="en-US" baseline="0" dirty="0" smtClean="0"/>
              <a:t> and hiring of new employees will have effects on </a:t>
            </a:r>
            <a:r>
              <a:rPr lang="en-US" baseline="0" dirty="0" smtClean="0"/>
              <a:t>nurses in </a:t>
            </a:r>
            <a:r>
              <a:rPr lang="en-US" baseline="0" dirty="0" smtClean="0"/>
              <a:t>various ways. The senior management is responsible for planning the organizational activities by establishing tasks, objectives, and priorities.  Through these  the management is able to identify bottleneck activities in the organization and ways of improving their </a:t>
            </a:r>
            <a:r>
              <a:rPr lang="en-US" baseline="0" dirty="0" smtClean="0"/>
              <a:t>performance. Nurses play a vital in the success of any project in a hospital since they make the largest group of staff.  Hiring more professional nurses would result in a minimized workload for the current nurses.  Hence, significantly improving their performance. Further, application and use of </a:t>
            </a:r>
            <a:r>
              <a:rPr lang="en-US" baseline="0" dirty="0" err="1" smtClean="0"/>
              <a:t>telehealth</a:t>
            </a:r>
            <a:r>
              <a:rPr lang="en-US" baseline="0" dirty="0" smtClean="0"/>
              <a:t> and telemedicine contributes to smaller work loads and prevents fatigue among the nurses.  This works towards creating a low turnover in the nursing department.  Satisfied nurses will not go looking for “greener pastures” elsewhere. Moreover, satisfied nurses will definitely contribute to patient satisfaction (</a:t>
            </a:r>
            <a:r>
              <a:rPr lang="en-US" baseline="0" dirty="0" err="1" smtClean="0"/>
              <a:t>Driessen</a:t>
            </a:r>
            <a:r>
              <a:rPr lang="en-US" baseline="0" dirty="0" smtClean="0"/>
              <a:t> </a:t>
            </a:r>
            <a:r>
              <a:rPr lang="en-US" baseline="0" dirty="0" smtClean="0"/>
              <a:t>et al., 2018 ). </a:t>
            </a:r>
            <a:r>
              <a:rPr lang="en-US" baseline="0" dirty="0" smtClean="0"/>
              <a:t>Telemedicine improves job satisfaction for nurses by making it easier to meet with patients. Telemedicine as well as hiring more nurses will improve the working conditions of nurses. Nurses will have less workloads thus longer hours to rest and prevention of fatigue that results from overworking and long shifts. </a:t>
            </a:r>
            <a:endParaRPr lang="en-US" dirty="0"/>
          </a:p>
        </p:txBody>
      </p:sp>
      <p:sp>
        <p:nvSpPr>
          <p:cNvPr id="4" name="Slide Number Placeholder 3"/>
          <p:cNvSpPr>
            <a:spLocks noGrp="1"/>
          </p:cNvSpPr>
          <p:nvPr>
            <p:ph type="sldNum" sz="quarter" idx="10"/>
          </p:nvPr>
        </p:nvSpPr>
        <p:spPr/>
        <p:txBody>
          <a:bodyPr/>
          <a:lstStyle/>
          <a:p>
            <a:fld id="{3D3F3496-F251-4955-B100-702C136444D8}" type="slidenum">
              <a:rPr lang="en-US" smtClean="0"/>
              <a:t>5</a:t>
            </a:fld>
            <a:endParaRPr lang="en-US"/>
          </a:p>
        </p:txBody>
      </p:sp>
    </p:spTree>
    <p:extLst>
      <p:ext uri="{BB962C8B-B14F-4D97-AF65-F5344CB8AC3E}">
        <p14:creationId xmlns:p14="http://schemas.microsoft.com/office/powerpoint/2010/main" val="37339444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The quality of work by nurses is</a:t>
            </a:r>
            <a:r>
              <a:rPr lang="en-US" baseline="0" dirty="0" smtClean="0"/>
              <a:t> likely to improve after the implementation of the policies. As earlier stated minimized workloads and shorter shifts would greatly boost the nurse performance.  </a:t>
            </a:r>
            <a:r>
              <a:rPr lang="en-US" dirty="0" smtClean="0"/>
              <a:t>The </a:t>
            </a:r>
            <a:r>
              <a:rPr lang="en-US" dirty="0" smtClean="0"/>
              <a:t>proposed</a:t>
            </a:r>
            <a:r>
              <a:rPr lang="en-US" baseline="0" dirty="0" smtClean="0"/>
              <a:t> policies of adopting </a:t>
            </a:r>
            <a:r>
              <a:rPr lang="en-US" baseline="0" dirty="0" err="1" smtClean="0"/>
              <a:t>telehealth</a:t>
            </a:r>
            <a:r>
              <a:rPr lang="en-US" baseline="0" dirty="0" smtClean="0"/>
              <a:t> and hiring more staff in improve the patient wait time in the facility has numerous ways of improving quality </a:t>
            </a:r>
            <a:r>
              <a:rPr lang="en-US" baseline="0" dirty="0" smtClean="0"/>
              <a:t>not only in the organization but also in the nursing department </a:t>
            </a:r>
            <a:r>
              <a:rPr lang="en-US" baseline="0" dirty="0" smtClean="0"/>
              <a:t>(Potter et al., 2016). </a:t>
            </a:r>
            <a:r>
              <a:rPr lang="en-US" baseline="0" dirty="0" smtClean="0"/>
              <a:t>More patients can be seen when the nurse uses advanced </a:t>
            </a:r>
            <a:r>
              <a:rPr lang="en-US" baseline="0" dirty="0" err="1" smtClean="0"/>
              <a:t>telehealth</a:t>
            </a:r>
            <a:r>
              <a:rPr lang="en-US" baseline="0" dirty="0" smtClean="0"/>
              <a:t> technology. An added bonus is that money can be saved with </a:t>
            </a:r>
            <a:r>
              <a:rPr lang="en-US" baseline="0" dirty="0" err="1" smtClean="0"/>
              <a:t>telehealth</a:t>
            </a:r>
            <a:r>
              <a:rPr lang="en-US" baseline="0" dirty="0" smtClean="0"/>
              <a:t> nursing because travel time is nonexistent. The </a:t>
            </a:r>
            <a:r>
              <a:rPr lang="en-US" baseline="0" dirty="0" smtClean="0"/>
              <a:t>core objectives of </a:t>
            </a:r>
            <a:r>
              <a:rPr lang="en-US" baseline="0" dirty="0" smtClean="0"/>
              <a:t> every healthcare organization is </a:t>
            </a:r>
            <a:r>
              <a:rPr lang="en-US" baseline="0" dirty="0" smtClean="0"/>
              <a:t>to ensure consumer satisfaction  in order to increase the profits of the business.  One best way of achieving customer satisfaction for the organization is through the decrease of patient wait time. This entails ensuring that the different departments in the hospital function smoothly.  The use of </a:t>
            </a:r>
            <a:r>
              <a:rPr lang="en-US" baseline="0" dirty="0" err="1" smtClean="0"/>
              <a:t>telehealth</a:t>
            </a:r>
            <a:r>
              <a:rPr lang="en-US" baseline="0" dirty="0" smtClean="0"/>
              <a:t> and hiring new personnel  would reduce healthcare cost for the </a:t>
            </a:r>
            <a:r>
              <a:rPr lang="en-US" baseline="0" dirty="0" smtClean="0"/>
              <a:t>organization  improve patient engagement and satisfaction. </a:t>
            </a:r>
            <a:r>
              <a:rPr lang="en-US" baseline="0" dirty="0" smtClean="0"/>
              <a:t>Telemedicine increases efficiency of care delivery, reduce expenses of caring for patients and can even keep patients out of the hospital  hence cost reduction for the </a:t>
            </a:r>
            <a:r>
              <a:rPr lang="en-US" baseline="0" dirty="0" smtClean="0"/>
              <a:t>organization. </a:t>
            </a:r>
            <a:r>
              <a:rPr lang="en-US" baseline="0" dirty="0" smtClean="0"/>
              <a:t>Further telemedicine improves quality of care provided by the </a:t>
            </a:r>
            <a:r>
              <a:rPr lang="en-US" baseline="0" dirty="0" smtClean="0"/>
              <a:t>nurses  as they can use patient-</a:t>
            </a:r>
            <a:r>
              <a:rPr lang="en-US" baseline="0" dirty="0" err="1" smtClean="0"/>
              <a:t>centred</a:t>
            </a:r>
            <a:r>
              <a:rPr lang="en-US" baseline="0" dirty="0" smtClean="0"/>
              <a:t> approach(Hanson </a:t>
            </a:r>
            <a:r>
              <a:rPr lang="en-US" baseline="0" dirty="0" smtClean="0"/>
              <a:t>et al., 2017).  With the use of telemedicine the hospital will have 38% fewer admissions effectively reducing the patient wait time in the </a:t>
            </a:r>
            <a:r>
              <a:rPr lang="en-US" baseline="0" dirty="0" smtClean="0"/>
              <a:t>hospital and nurses workloads.   Less workloads  means less fatigue and more  job satisfaction for the nurses. </a:t>
            </a:r>
            <a:r>
              <a:rPr lang="en-US" baseline="0" dirty="0" err="1" smtClean="0"/>
              <a:t>Telehealth</a:t>
            </a:r>
            <a:r>
              <a:rPr lang="en-US" baseline="0" dirty="0" smtClean="0"/>
              <a:t> not only allows  nurses to educate patients on chronic health conditions and self-care but also gain more experience on the facts of these conditions. Therefore, expanding their </a:t>
            </a:r>
            <a:r>
              <a:rPr lang="en-US" baseline="0" dirty="0" err="1" smtClean="0"/>
              <a:t>knowldege</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3D3F3496-F251-4955-B100-702C136444D8}" type="slidenum">
              <a:rPr lang="en-US" smtClean="0"/>
              <a:t>6</a:t>
            </a:fld>
            <a:endParaRPr lang="en-US"/>
          </a:p>
        </p:txBody>
      </p:sp>
    </p:spTree>
    <p:extLst>
      <p:ext uri="{BB962C8B-B14F-4D97-AF65-F5344CB8AC3E}">
        <p14:creationId xmlns:p14="http://schemas.microsoft.com/office/powerpoint/2010/main" val="6995269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a:t>
            </a:r>
            <a:r>
              <a:rPr lang="en-US" baseline="0" dirty="0" smtClean="0"/>
              <a:t> earlier stated m</a:t>
            </a:r>
            <a:r>
              <a:rPr lang="en-US" dirty="0" smtClean="0"/>
              <a:t>ore</a:t>
            </a:r>
            <a:r>
              <a:rPr lang="en-US" baseline="0" dirty="0" smtClean="0"/>
              <a:t> nurses would </a:t>
            </a:r>
            <a:r>
              <a:rPr lang="en-US" baseline="0" dirty="0" smtClean="0"/>
              <a:t>mean less work for the </a:t>
            </a:r>
            <a:r>
              <a:rPr lang="en-US" baseline="0" dirty="0" smtClean="0"/>
              <a:t>nurses and </a:t>
            </a:r>
            <a:r>
              <a:rPr lang="en-US" baseline="0" dirty="0" smtClean="0"/>
              <a:t>a reduction in levels of fatigue.  Further, the </a:t>
            </a:r>
            <a:r>
              <a:rPr lang="en-US" baseline="0" dirty="0" smtClean="0"/>
              <a:t>nurses would </a:t>
            </a:r>
            <a:r>
              <a:rPr lang="en-US" baseline="0" dirty="0" smtClean="0"/>
              <a:t>be motivated </a:t>
            </a:r>
            <a:r>
              <a:rPr lang="en-US" baseline="0" dirty="0" smtClean="0"/>
              <a:t>to remain </a:t>
            </a:r>
            <a:r>
              <a:rPr lang="en-US" baseline="0" dirty="0" smtClean="0"/>
              <a:t>the organization instead of looking for work elsewhere. This would result in a low turnover. Further, the use of </a:t>
            </a:r>
            <a:r>
              <a:rPr lang="en-US" baseline="0" dirty="0" err="1" smtClean="0"/>
              <a:t>telehealth</a:t>
            </a:r>
            <a:r>
              <a:rPr lang="en-US" baseline="0" dirty="0" smtClean="0"/>
              <a:t> as well as hiring new staff not only results in customer satisfaction but also in increased revenue for the organization.  The organization increases sales through low turnover and increased sales.  The hiring of talented </a:t>
            </a:r>
            <a:r>
              <a:rPr lang="en-US" baseline="0" dirty="0" smtClean="0"/>
              <a:t>nurses would </a:t>
            </a:r>
            <a:r>
              <a:rPr lang="en-US" baseline="0" dirty="0" smtClean="0"/>
              <a:t>save the organization as well as management on training cost  and prevent law suits </a:t>
            </a:r>
            <a:r>
              <a:rPr lang="en-US" baseline="0" dirty="0" smtClean="0"/>
              <a:t>that arise from </a:t>
            </a:r>
            <a:r>
              <a:rPr lang="en-US" baseline="0" dirty="0" smtClean="0"/>
              <a:t>negligence of medical </a:t>
            </a:r>
            <a:r>
              <a:rPr lang="en-US" baseline="0" dirty="0" smtClean="0"/>
              <a:t>personnel. In addition, </a:t>
            </a:r>
            <a:r>
              <a:rPr lang="en-US" baseline="0" dirty="0" smtClean="0"/>
              <a:t>these policies assist the </a:t>
            </a:r>
            <a:r>
              <a:rPr lang="en-US" baseline="0" dirty="0" smtClean="0"/>
              <a:t>nursing department in </a:t>
            </a:r>
            <a:r>
              <a:rPr lang="en-US" baseline="0" dirty="0" smtClean="0"/>
              <a:t>developing strategies and policies that improve the performance of </a:t>
            </a:r>
            <a:r>
              <a:rPr lang="en-US" baseline="0" dirty="0" smtClean="0"/>
              <a:t>no only the nursing department but the entire organization </a:t>
            </a:r>
            <a:r>
              <a:rPr lang="en-US" baseline="0" dirty="0" smtClean="0"/>
              <a:t>as well as techniques of implementing the policies. </a:t>
            </a:r>
            <a:r>
              <a:rPr lang="en-US" baseline="0" dirty="0" smtClean="0"/>
              <a:t> Further, implementation of the policies will result in fewer re-admissions as well as admissions.  </a:t>
            </a:r>
            <a:r>
              <a:rPr lang="en-US" baseline="0" dirty="0" err="1" smtClean="0"/>
              <a:t>Telehealth</a:t>
            </a:r>
            <a:r>
              <a:rPr lang="en-US" baseline="0" dirty="0" smtClean="0"/>
              <a:t> significantly reduces admission and re-admission numbers. </a:t>
            </a:r>
            <a:endParaRPr lang="en-US" dirty="0"/>
          </a:p>
        </p:txBody>
      </p:sp>
      <p:sp>
        <p:nvSpPr>
          <p:cNvPr id="4" name="Slide Number Placeholder 3"/>
          <p:cNvSpPr>
            <a:spLocks noGrp="1"/>
          </p:cNvSpPr>
          <p:nvPr>
            <p:ph type="sldNum" sz="quarter" idx="10"/>
          </p:nvPr>
        </p:nvSpPr>
        <p:spPr/>
        <p:txBody>
          <a:bodyPr/>
          <a:lstStyle/>
          <a:p>
            <a:fld id="{3D3F3496-F251-4955-B100-702C136444D8}" type="slidenum">
              <a:rPr lang="en-US" smtClean="0"/>
              <a:t>7</a:t>
            </a:fld>
            <a:endParaRPr lang="en-US"/>
          </a:p>
        </p:txBody>
      </p:sp>
    </p:spTree>
    <p:extLst>
      <p:ext uri="{BB962C8B-B14F-4D97-AF65-F5344CB8AC3E}">
        <p14:creationId xmlns:p14="http://schemas.microsoft.com/office/powerpoint/2010/main" val="15880093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Nurses will</a:t>
            </a:r>
            <a:r>
              <a:rPr lang="en-US" baseline="0" dirty="0" smtClean="0"/>
              <a:t> be </a:t>
            </a:r>
            <a:r>
              <a:rPr lang="en-US" dirty="0" smtClean="0"/>
              <a:t>responsible for ensuring that patients are able to understand their health, illnesses, medications, and treatments to the best of their ability.  Further,</a:t>
            </a:r>
            <a:r>
              <a:rPr lang="en-US" baseline="0" dirty="0" smtClean="0"/>
              <a:t> they will have to educate patients on </a:t>
            </a:r>
            <a:r>
              <a:rPr lang="en-US" baseline="0" dirty="0" err="1" smtClean="0"/>
              <a:t>telehealth</a:t>
            </a:r>
            <a:r>
              <a:rPr lang="en-US" baseline="0" dirty="0" smtClean="0"/>
              <a:t> solutions. Nurses are caregivers for patients and helps to manage physical needs, prevent illness, and treat health conditions. Moreover, they will responsible for gathering patient information such as medical history and insurance information.  The nurses will also work with other departments such as the physicians to deliver quality care to patients.  They will also be required to perform diagnostic tests on patients when required to ascertain their diseases and medical conditions. </a:t>
            </a:r>
            <a:endParaRPr lang="en-US" dirty="0"/>
          </a:p>
        </p:txBody>
      </p:sp>
      <p:sp>
        <p:nvSpPr>
          <p:cNvPr id="4" name="Slide Number Placeholder 3"/>
          <p:cNvSpPr>
            <a:spLocks noGrp="1"/>
          </p:cNvSpPr>
          <p:nvPr>
            <p:ph type="sldNum" sz="quarter" idx="10"/>
          </p:nvPr>
        </p:nvSpPr>
        <p:spPr/>
        <p:txBody>
          <a:bodyPr/>
          <a:lstStyle/>
          <a:p>
            <a:fld id="{3D3F3496-F251-4955-B100-702C136444D8}" type="slidenum">
              <a:rPr lang="en-US" smtClean="0"/>
              <a:t>8</a:t>
            </a:fld>
            <a:endParaRPr lang="en-US"/>
          </a:p>
        </p:txBody>
      </p:sp>
    </p:spTree>
    <p:extLst>
      <p:ext uri="{BB962C8B-B14F-4D97-AF65-F5344CB8AC3E}">
        <p14:creationId xmlns:p14="http://schemas.microsoft.com/office/powerpoint/2010/main" val="40860080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Nurses</a:t>
            </a:r>
            <a:r>
              <a:rPr lang="en-US" baseline="0" dirty="0" smtClean="0"/>
              <a:t> </a:t>
            </a:r>
            <a:r>
              <a:rPr lang="en-US" dirty="0" smtClean="0"/>
              <a:t>cannot </a:t>
            </a:r>
            <a:r>
              <a:rPr lang="en-US" dirty="0" smtClean="0"/>
              <a:t>work solely</a:t>
            </a:r>
            <a:r>
              <a:rPr lang="en-US" baseline="0" dirty="0" smtClean="0"/>
              <a:t> to successfully implement the proposal. </a:t>
            </a:r>
            <a:r>
              <a:rPr lang="en-US" baseline="0" dirty="0" smtClean="0"/>
              <a:t> Nurses requires </a:t>
            </a:r>
            <a:r>
              <a:rPr lang="en-US" baseline="0" dirty="0" smtClean="0"/>
              <a:t>collaboration from other staff and departments such information technology experts, physicians</a:t>
            </a:r>
            <a:r>
              <a:rPr lang="en-US" baseline="0" dirty="0" smtClean="0"/>
              <a:t>, </a:t>
            </a:r>
            <a:r>
              <a:rPr lang="en-US" baseline="0" dirty="0" smtClean="0"/>
              <a:t>human resource management among other departments. To successfully collaborate it important that the different professionals and departments each member’s education, scope of practice, and areas of expertise. Learning the language, norms, and special foci of other disciplines fosters more effective use of resources and knowledge. The importance of collaboration between </a:t>
            </a:r>
            <a:r>
              <a:rPr lang="en-US" baseline="0" dirty="0" smtClean="0"/>
              <a:t>nurses and </a:t>
            </a:r>
            <a:r>
              <a:rPr lang="en-US" baseline="0" dirty="0" smtClean="0"/>
              <a:t>other stakeholders for the successful implementation of the proposal cannot be overemphasized.  Collaborating with other stakeholders has many advantages. Firstly involving other personnel results few errors in the implementation. These errors can easily be identified and rectified since every </a:t>
            </a:r>
            <a:r>
              <a:rPr lang="en-US" baseline="0" dirty="0" smtClean="0"/>
              <a:t>expert </a:t>
            </a:r>
            <a:r>
              <a:rPr lang="en-US" baseline="0" dirty="0" smtClean="0"/>
              <a:t>has a role to play in the implementation process.  Collaboration results in a better relationship </a:t>
            </a:r>
            <a:r>
              <a:rPr lang="en-US" baseline="0" dirty="0" smtClean="0"/>
              <a:t>between other departments and the nursing department  </a:t>
            </a:r>
            <a:r>
              <a:rPr lang="en-US" baseline="0" dirty="0" smtClean="0"/>
              <a:t>(Regan et al., 2016). Improved performance is one significant benefit of </a:t>
            </a:r>
            <a:r>
              <a:rPr lang="en-US" baseline="0" smtClean="0"/>
              <a:t>collaborating </a:t>
            </a:r>
            <a:r>
              <a:rPr lang="en-US" baseline="0" smtClean="0"/>
              <a:t>betweenand </a:t>
            </a:r>
            <a:r>
              <a:rPr lang="en-US" baseline="0" dirty="0" smtClean="0"/>
              <a:t>other departments. </a:t>
            </a:r>
            <a:endParaRPr lang="en-US" dirty="0"/>
          </a:p>
        </p:txBody>
      </p:sp>
      <p:sp>
        <p:nvSpPr>
          <p:cNvPr id="4" name="Slide Number Placeholder 3"/>
          <p:cNvSpPr>
            <a:spLocks noGrp="1"/>
          </p:cNvSpPr>
          <p:nvPr>
            <p:ph type="sldNum" sz="quarter" idx="10"/>
          </p:nvPr>
        </p:nvSpPr>
        <p:spPr/>
        <p:txBody>
          <a:bodyPr/>
          <a:lstStyle/>
          <a:p>
            <a:fld id="{3D3F3496-F251-4955-B100-702C136444D8}" type="slidenum">
              <a:rPr lang="en-US" smtClean="0"/>
              <a:t>9</a:t>
            </a:fld>
            <a:endParaRPr lang="en-US"/>
          </a:p>
        </p:txBody>
      </p:sp>
    </p:spTree>
    <p:extLst>
      <p:ext uri="{BB962C8B-B14F-4D97-AF65-F5344CB8AC3E}">
        <p14:creationId xmlns:p14="http://schemas.microsoft.com/office/powerpoint/2010/main" val="384769962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1859280"/>
            <a:ext cx="6400800" cy="1295400"/>
          </a:xfrm>
        </p:spPr>
        <p:txBody>
          <a:bodyPr/>
          <a:lstStyle/>
          <a:p>
            <a:r>
              <a:rPr lang="en-US" smtClean="0"/>
              <a:t>Click to edit Master title style</a:t>
            </a:r>
            <a:endParaRPr lang="en-US" dirty="0"/>
          </a:p>
        </p:txBody>
      </p:sp>
      <p:pic>
        <p:nvPicPr>
          <p:cNvPr id="8" name="Picture 7"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801112"/>
            <a:ext cx="9144000" cy="932688"/>
          </a:xfrm>
          <a:prstGeom prst="rect">
            <a:avLst/>
          </a:prstGeom>
        </p:spPr>
      </p:pic>
      <p:sp>
        <p:nvSpPr>
          <p:cNvPr id="3" name="Subtitle 2"/>
          <p:cNvSpPr>
            <a:spLocks noGrp="1"/>
          </p:cNvSpPr>
          <p:nvPr>
            <p:ph type="subTitle" idx="1"/>
          </p:nvPr>
        </p:nvSpPr>
        <p:spPr>
          <a:xfrm>
            <a:off x="1371600" y="3429000"/>
            <a:ext cx="6400800" cy="762000"/>
          </a:xfrm>
        </p:spPr>
        <p:txBody>
          <a:bodyPr>
            <a:normAutofit/>
          </a:bodyPr>
          <a:lstStyle>
            <a:lvl1pPr marL="0" indent="0" algn="ctr">
              <a:buNone/>
              <a:defRPr sz="2000" i="1" baseline="0">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white"/>
        <p:txBody>
          <a:bodyPr/>
          <a:lstStyle/>
          <a:p>
            <a:fld id="{6FECB3D1-7AE5-4CE0-B598-FC983DC7BD43}" type="datetimeFigureOut">
              <a:rPr lang="en-US" smtClean="0"/>
              <a:t>8/24/2019</a:t>
            </a:fld>
            <a:endParaRPr lang="en-US"/>
          </a:p>
        </p:txBody>
      </p:sp>
      <p:sp>
        <p:nvSpPr>
          <p:cNvPr id="5" name="Footer Placeholder 4"/>
          <p:cNvSpPr>
            <a:spLocks noGrp="1"/>
          </p:cNvSpPr>
          <p:nvPr>
            <p:ph type="ftr" sz="quarter" idx="11"/>
          </p:nvPr>
        </p:nvSpPr>
        <p:spPr bwMode="white"/>
        <p:txBody>
          <a:bodyPr/>
          <a:lstStyle/>
          <a:p>
            <a:endParaRPr lang="en-US"/>
          </a:p>
        </p:txBody>
      </p:sp>
      <p:sp>
        <p:nvSpPr>
          <p:cNvPr id="6" name="Slide Number Placeholder 5"/>
          <p:cNvSpPr>
            <a:spLocks noGrp="1"/>
          </p:cNvSpPr>
          <p:nvPr>
            <p:ph type="sldNum" sz="quarter" idx="12"/>
          </p:nvPr>
        </p:nvSpPr>
        <p:spPr/>
        <p:txBody>
          <a:bodyPr/>
          <a:lstStyle/>
          <a:p>
            <a:fld id="{E57D5EB0-6573-40CD-867A-0C545B08D42B}"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371600" y="2438400"/>
            <a:ext cx="6400800" cy="30480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FECB3D1-7AE5-4CE0-B598-FC983DC7BD43}" type="datetimeFigureOut">
              <a:rPr lang="en-US" smtClean="0"/>
              <a:t>8/24/2019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7D5EB0-6573-40CD-867A-0C545B08D42B}" type="slidenum">
              <a:rPr lang="en-US" smtClean="0"/>
              <a:t>‹#›</a:t>
            </a:fld>
            <a:endParaRPr lang="en-US"/>
          </a:p>
        </p:txBody>
      </p:sp>
      <p:pic>
        <p:nvPicPr>
          <p:cNvPr id="9" name="Picture 8"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FECB3D1-7AE5-4CE0-B598-FC983DC7BD43}" type="datetimeFigureOut">
              <a:rPr lang="en-US" smtClean="0"/>
              <a:t>8/24/2019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7D5EB0-6573-40CD-867A-0C545B08D42B}" type="slidenum">
              <a:rPr lang="en-US" smtClean="0"/>
              <a:t>‹#›</a:t>
            </a:fld>
            <a:endParaRPr lang="en-US"/>
          </a:p>
        </p:txBody>
      </p:sp>
      <p:pic>
        <p:nvPicPr>
          <p:cNvPr id="7" name="Picture 6"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684462"/>
            <a:ext cx="9144000" cy="932688"/>
          </a:xfrm>
          <a:prstGeom prst="rect">
            <a:avLst/>
          </a:prstGeom>
        </p:spPr>
      </p:pic>
      <p:sp>
        <p:nvSpPr>
          <p:cNvPr id="2" name="Title 1"/>
          <p:cNvSpPr>
            <a:spLocks noGrp="1"/>
          </p:cNvSpPr>
          <p:nvPr>
            <p:ph type="title"/>
          </p:nvPr>
        </p:nvSpPr>
        <p:spPr>
          <a:xfrm>
            <a:off x="1447800" y="3410267"/>
            <a:ext cx="6248400" cy="1456373"/>
          </a:xfrm>
        </p:spPr>
        <p:txBody>
          <a:bodyPr anchor="t">
            <a:normAutofit/>
          </a:bodyPr>
          <a:lstStyle>
            <a:lvl1pPr algn="ctr">
              <a:defRPr sz="3600" b="0" i="0" cap="all"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447800" y="1503680"/>
            <a:ext cx="6248400" cy="1566862"/>
          </a:xfrm>
        </p:spPr>
        <p:txBody>
          <a:bodyPr anchor="b"/>
          <a:lstStyle>
            <a:lvl1pPr marL="0" indent="0" algn="ctr">
              <a:buNone/>
              <a:defRPr sz="2000" b="0" i="1"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pic>
        <p:nvPicPr>
          <p:cNvPr id="8" name="Picture 7"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684462"/>
            <a:ext cx="9144000" cy="932688"/>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0" name="Content Placeholder 9"/>
          <p:cNvSpPr>
            <a:spLocks noGrp="1"/>
          </p:cNvSpPr>
          <p:nvPr>
            <p:ph sz="quarter" idx="13"/>
          </p:nvPr>
        </p:nvSpPr>
        <p:spPr>
          <a:xfrm>
            <a:off x="1371600" y="2438400"/>
            <a:ext cx="3124200" cy="3124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6FECB3D1-7AE5-4CE0-B598-FC983DC7BD43}" type="datetimeFigureOut">
              <a:rPr lang="en-US" smtClean="0"/>
              <a:t>8/24/2019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7D5EB0-6573-40CD-867A-0C545B08D42B}" type="slidenum">
              <a:rPr lang="en-US" smtClean="0"/>
              <a:t>‹#›</a:t>
            </a:fld>
            <a:endParaRPr lang="en-US"/>
          </a:p>
        </p:txBody>
      </p:sp>
      <p:sp>
        <p:nvSpPr>
          <p:cNvPr id="12" name="Content Placeholder 11"/>
          <p:cNvSpPr>
            <a:spLocks noGrp="1"/>
          </p:cNvSpPr>
          <p:nvPr>
            <p:ph sz="quarter" idx="14"/>
          </p:nvPr>
        </p:nvSpPr>
        <p:spPr>
          <a:xfrm>
            <a:off x="4648200" y="2438400"/>
            <a:ext cx="3124200" cy="3124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9" name="Picture 8"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2" name="Picture 11" descr="flourish2.png"/>
          <p:cNvPicPr>
            <a:picLocks noChangeAspect="1"/>
          </p:cNvPicPr>
          <p:nvPr/>
        </p:nvPicPr>
        <p:blipFill>
          <a:blip r:embed="rId2">
            <a:clrChange>
              <a:clrFrom>
                <a:srgbClr val="000000">
                  <a:alpha val="0"/>
                </a:srgbClr>
              </a:clrFrom>
              <a:clrTo>
                <a:srgbClr val="000000">
                  <a:alpha val="0"/>
                </a:srgbClr>
              </a:clrTo>
            </a:clrChange>
            <a:lum bright="-14000"/>
          </a:blip>
          <a:stretch>
            <a:fillRect/>
          </a:stretch>
        </p:blipFill>
        <p:spPr>
          <a:xfrm>
            <a:off x="0" y="1618488"/>
            <a:ext cx="9144000" cy="932688"/>
          </a:xfrm>
          <a:prstGeom prst="rect">
            <a:avLst/>
          </a:prstGeom>
        </p:spPr>
      </p:pic>
      <p:sp>
        <p:nvSpPr>
          <p:cNvPr id="11" name="Content Placeholder 10"/>
          <p:cNvSpPr>
            <a:spLocks noGrp="1"/>
          </p:cNvSpPr>
          <p:nvPr>
            <p:ph sz="quarter" idx="13"/>
          </p:nvPr>
        </p:nvSpPr>
        <p:spPr>
          <a:xfrm>
            <a:off x="1371600" y="2819400"/>
            <a:ext cx="3124200" cy="2743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48200" y="2819400"/>
            <a:ext cx="3124200" cy="2743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371600" y="2362201"/>
            <a:ext cx="3125788" cy="451338"/>
          </a:xfrm>
        </p:spPr>
        <p:txBody>
          <a:bodyPr anchor="b"/>
          <a:lstStyle>
            <a:lvl1pPr marL="0" indent="0" algn="ctr">
              <a:buNone/>
              <a:defRPr sz="18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645025" y="2359152"/>
            <a:ext cx="3127375" cy="448056"/>
          </a:xfrm>
        </p:spPr>
        <p:txBody>
          <a:bodyPr anchor="b"/>
          <a:lstStyle>
            <a:lvl1pPr marL="0" indent="0" algn="ctr">
              <a:buNone/>
              <a:defRPr sz="18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6FECB3D1-7AE5-4CE0-B598-FC983DC7BD43}" type="datetimeFigureOut">
              <a:rPr lang="en-US" smtClean="0"/>
              <a:t>8/24/2019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57D5EB0-6573-40CD-867A-0C545B08D42B}"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FECB3D1-7AE5-4CE0-B598-FC983DC7BD43}" type="datetimeFigureOut">
              <a:rPr lang="en-US" smtClean="0"/>
              <a:t>8/24/2019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57D5EB0-6573-40CD-867A-0C545B08D42B}" type="slidenum">
              <a:rPr lang="en-US" smtClean="0"/>
              <a:t>‹#›</a:t>
            </a:fld>
            <a:endParaRPr lang="en-US"/>
          </a:p>
        </p:txBody>
      </p:sp>
      <p:pic>
        <p:nvPicPr>
          <p:cNvPr id="7" name="Picture 6"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6FECB3D1-7AE5-4CE0-B598-FC983DC7BD43}" type="datetimeFigureOut">
              <a:rPr lang="en-US" smtClean="0"/>
              <a:t>8/24/2019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7D5EB0-6573-40CD-867A-0C545B08D42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1" y="1676400"/>
            <a:ext cx="2819399" cy="599440"/>
          </a:xfrm>
        </p:spPr>
        <p:txBody>
          <a:bodyPr anchor="b">
            <a:noAutofit/>
          </a:bodyPr>
          <a:lstStyle>
            <a:lvl1pPr algn="ctr">
              <a:defRPr sz="1700" b="1" cap="all" spc="0" baseline="0"/>
            </a:lvl1pPr>
          </a:lstStyle>
          <a:p>
            <a:r>
              <a:rPr lang="en-US" smtClean="0"/>
              <a:t>Click to edit Master title style</a:t>
            </a:r>
            <a:endParaRPr lang="en-US" dirty="0"/>
          </a:p>
        </p:txBody>
      </p:sp>
      <p:sp>
        <p:nvSpPr>
          <p:cNvPr id="4" name="Text Placeholder 3"/>
          <p:cNvSpPr>
            <a:spLocks noGrp="1"/>
          </p:cNvSpPr>
          <p:nvPr>
            <p:ph type="body" sz="half" idx="2"/>
          </p:nvPr>
        </p:nvSpPr>
        <p:spPr>
          <a:xfrm>
            <a:off x="4953001" y="2275840"/>
            <a:ext cx="2819399" cy="2905760"/>
          </a:xfrm>
        </p:spPr>
        <p:txBody>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ECB3D1-7AE5-4CE0-B598-FC983DC7BD43}" type="datetimeFigureOut">
              <a:rPr lang="en-US" smtClean="0"/>
              <a:t>8/24/2019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7D5EB0-6573-40CD-867A-0C545B08D42B}" type="slidenum">
              <a:rPr lang="en-US" smtClean="0"/>
              <a:t>‹#›</a:t>
            </a:fld>
            <a:endParaRPr lang="en-US"/>
          </a:p>
        </p:txBody>
      </p:sp>
      <p:sp>
        <p:nvSpPr>
          <p:cNvPr id="9" name="Content Placeholder 8"/>
          <p:cNvSpPr>
            <a:spLocks noGrp="1"/>
          </p:cNvSpPr>
          <p:nvPr>
            <p:ph sz="quarter" idx="13"/>
          </p:nvPr>
        </p:nvSpPr>
        <p:spPr>
          <a:xfrm>
            <a:off x="1371600" y="1676400"/>
            <a:ext cx="3276600" cy="3505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0" name="Plaque 9"/>
          <p:cNvSpPr/>
          <p:nvPr/>
        </p:nvSpPr>
        <p:spPr>
          <a:xfrm>
            <a:off x="1463040" y="1847088"/>
            <a:ext cx="3090672" cy="3090672"/>
          </a:xfrm>
          <a:prstGeom prst="plaque">
            <a:avLst>
              <a:gd name="adj" fmla="val 8438"/>
            </a:avLst>
          </a:prstGeom>
          <a:noFill/>
          <a:ln w="9525">
            <a:solidFill>
              <a:schemeClr val="tx2">
                <a:alpha val="17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953000" y="1676400"/>
            <a:ext cx="2819400" cy="599440"/>
          </a:xfrm>
        </p:spPr>
        <p:txBody>
          <a:bodyPr anchor="b">
            <a:noAutofit/>
          </a:bodyPr>
          <a:lstStyle>
            <a:lvl1pPr algn="ctr">
              <a:defRPr sz="1700" b="1" cap="all" spc="0" baseline="0"/>
            </a:lvl1pPr>
          </a:lstStyle>
          <a:p>
            <a:r>
              <a:rPr lang="en-US" smtClean="0"/>
              <a:t>Click to edit Master title style</a:t>
            </a:r>
            <a:endParaRPr lang="en-US" dirty="0"/>
          </a:p>
        </p:txBody>
      </p:sp>
      <p:sp>
        <p:nvSpPr>
          <p:cNvPr id="3" name="Picture Placeholder 2"/>
          <p:cNvSpPr>
            <a:spLocks noGrp="1"/>
          </p:cNvSpPr>
          <p:nvPr>
            <p:ph type="pic" idx="1"/>
          </p:nvPr>
        </p:nvSpPr>
        <p:spPr>
          <a:xfrm>
            <a:off x="1524000" y="1905000"/>
            <a:ext cx="2971800" cy="2971800"/>
          </a:xfrm>
          <a:prstGeom prst="plaque">
            <a:avLst>
              <a:gd name="adj" fmla="val 8341"/>
            </a:avLst>
          </a:prstGeom>
          <a:solidFill>
            <a:schemeClr val="bg1">
              <a:lumMod val="95000"/>
              <a:alpha val="35000"/>
            </a:schemeClr>
          </a:solidFill>
          <a:ln w="98425" cmpd="thinThick">
            <a:noFill/>
            <a:bevel/>
          </a:ln>
        </p:spPr>
        <p:txBody>
          <a:bodyPr>
            <a:normAutofit/>
          </a:bodyPr>
          <a:lstStyle>
            <a:lvl1pPr marL="0" indent="0" algn="ctr">
              <a:buNone/>
              <a:defRPr sz="1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953000" y="2276856"/>
            <a:ext cx="2819400" cy="2875280"/>
          </a:xfrm>
        </p:spPr>
        <p:txBody>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ECB3D1-7AE5-4CE0-B598-FC983DC7BD43}" type="datetimeFigureOut">
              <a:rPr lang="en-US" smtClean="0"/>
              <a:t>8/24/2019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7D5EB0-6573-40CD-867A-0C545B08D42B}"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FECB3D1-7AE5-4CE0-B598-FC983DC7BD43}" type="datetimeFigureOut">
              <a:rPr lang="en-US" smtClean="0"/>
              <a:t>8/24/2019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7D5EB0-6573-40CD-867A-0C545B08D42B}"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09041"/>
            <a:ext cx="1295400" cy="43180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400" y="1219199"/>
            <a:ext cx="5181600" cy="42672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FECB3D1-7AE5-4CE0-B598-FC983DC7BD43}" type="datetimeFigureOut">
              <a:rPr lang="en-US" smtClean="0"/>
              <a:t>8/24/2019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7D5EB0-6573-40CD-867A-0C545B08D42B}"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window3.png"/>
          <p:cNvPicPr>
            <a:picLocks noChangeAspect="1"/>
          </p:cNvPicPr>
          <p:nvPr/>
        </p:nvPicPr>
        <p:blipFill>
          <a:blip r:embed="rId13"/>
          <a:stretch>
            <a:fillRect/>
          </a:stretch>
        </p:blipFill>
        <p:spPr>
          <a:xfrm>
            <a:off x="0" y="0"/>
            <a:ext cx="9144000" cy="6858000"/>
          </a:xfrm>
          <a:prstGeom prst="rect">
            <a:avLst/>
          </a:prstGeom>
        </p:spPr>
      </p:pic>
      <p:sp>
        <p:nvSpPr>
          <p:cNvPr id="2" name="Title Placeholder 1"/>
          <p:cNvSpPr>
            <a:spLocks noGrp="1"/>
          </p:cNvSpPr>
          <p:nvPr>
            <p:ph type="title"/>
          </p:nvPr>
        </p:nvSpPr>
        <p:spPr>
          <a:xfrm>
            <a:off x="1371600" y="1295400"/>
            <a:ext cx="6400800" cy="6858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371600" y="2057400"/>
            <a:ext cx="6400800" cy="342900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bwMode="white">
          <a:xfrm>
            <a:off x="304800" y="6356350"/>
            <a:ext cx="2133600" cy="365125"/>
          </a:xfrm>
          <a:prstGeom prst="rect">
            <a:avLst/>
          </a:prstGeom>
          <a:ln>
            <a:noFill/>
          </a:ln>
        </p:spPr>
        <p:txBody>
          <a:bodyPr vert="horz" lIns="91440" tIns="45720" rIns="91440" bIns="45720" rtlCol="0" anchor="ctr"/>
          <a:lstStyle>
            <a:lvl1pPr algn="l">
              <a:defRPr sz="1100" baseline="0">
                <a:solidFill>
                  <a:schemeClr val="accent1">
                    <a:lumMod val="60000"/>
                    <a:lumOff val="40000"/>
                  </a:schemeClr>
                </a:solidFill>
              </a:defRPr>
            </a:lvl1pPr>
          </a:lstStyle>
          <a:p>
            <a:fld id="{6FECB3D1-7AE5-4CE0-B598-FC983DC7BD43}" type="datetimeFigureOut">
              <a:rPr lang="en-US" smtClean="0"/>
              <a:t>8/24/2019</a:t>
            </a:fld>
            <a:endParaRPr lang="en-US"/>
          </a:p>
        </p:txBody>
      </p:sp>
      <p:sp>
        <p:nvSpPr>
          <p:cNvPr id="5" name="Footer Placeholder 4"/>
          <p:cNvSpPr>
            <a:spLocks noGrp="1"/>
          </p:cNvSpPr>
          <p:nvPr>
            <p:ph type="ftr" sz="quarter" idx="3"/>
          </p:nvPr>
        </p:nvSpPr>
        <p:spPr bwMode="white">
          <a:xfrm>
            <a:off x="2971800" y="6356350"/>
            <a:ext cx="3200400" cy="365125"/>
          </a:xfrm>
          <a:prstGeom prst="rect">
            <a:avLst/>
          </a:prstGeom>
        </p:spPr>
        <p:txBody>
          <a:bodyPr vert="horz" lIns="91440" tIns="45720" rIns="91440" bIns="45720" rtlCol="0" anchor="ctr"/>
          <a:lstStyle>
            <a:lvl1pPr algn="ctr">
              <a:defRPr sz="1100" baseline="0">
                <a:solidFill>
                  <a:schemeClr val="accent1">
                    <a:lumMod val="60000"/>
                    <a:lumOff val="40000"/>
                  </a:schemeClr>
                </a:solidFill>
              </a:defRPr>
            </a:lvl1pPr>
          </a:lstStyle>
          <a:p>
            <a:endParaRPr lang="en-US"/>
          </a:p>
        </p:txBody>
      </p:sp>
      <p:sp>
        <p:nvSpPr>
          <p:cNvPr id="6" name="Slide Number Placeholder 5"/>
          <p:cNvSpPr>
            <a:spLocks noGrp="1"/>
          </p:cNvSpPr>
          <p:nvPr>
            <p:ph type="sldNum" sz="quarter" idx="4"/>
          </p:nvPr>
        </p:nvSpPr>
        <p:spPr bwMode="white">
          <a:xfrm>
            <a:off x="6675120" y="6364224"/>
            <a:ext cx="2133600" cy="365125"/>
          </a:xfrm>
          <a:prstGeom prst="rect">
            <a:avLst/>
          </a:prstGeom>
        </p:spPr>
        <p:txBody>
          <a:bodyPr vert="horz" lIns="91440" tIns="45720" rIns="91440" bIns="45720" rtlCol="0" anchor="ctr"/>
          <a:lstStyle>
            <a:lvl1pPr algn="r">
              <a:defRPr sz="1200" b="1" baseline="0">
                <a:solidFill>
                  <a:schemeClr val="accent1">
                    <a:lumMod val="60000"/>
                    <a:lumOff val="40000"/>
                  </a:schemeClr>
                </a:solidFill>
              </a:defRPr>
            </a:lvl1pPr>
          </a:lstStyle>
          <a:p>
            <a:fld id="{E57D5EB0-6573-40CD-867A-0C545B08D4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3600" kern="1200" cap="all" spc="30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274320" algn="l" defTabSz="914400" rtl="0" eaLnBrk="1" latinLnBrk="0" hangingPunct="1">
        <a:lnSpc>
          <a:spcPct val="150000"/>
        </a:lnSpc>
        <a:spcBef>
          <a:spcPct val="20000"/>
        </a:spcBef>
        <a:buClrTx/>
        <a:buFont typeface="Wingdings" pitchFamily="2" charset="2"/>
        <a:buChar char="v"/>
        <a:defRPr sz="1800" kern="1200" baseline="0">
          <a:solidFill>
            <a:schemeClr val="tx1"/>
          </a:solidFill>
          <a:latin typeface="+mn-lt"/>
          <a:ea typeface="+mn-ea"/>
          <a:cs typeface="+mn-cs"/>
        </a:defRPr>
      </a:lvl1pPr>
      <a:lvl2pPr marL="742950" indent="-228600" algn="l" defTabSz="914400" rtl="0" eaLnBrk="1" latinLnBrk="0" hangingPunct="1">
        <a:spcBef>
          <a:spcPct val="20000"/>
        </a:spcBef>
        <a:buClrTx/>
        <a:buFont typeface="Arial" pitchFamily="34" charset="0"/>
        <a:buChar char="•"/>
        <a:defRPr sz="1600" kern="1200" baseline="0">
          <a:solidFill>
            <a:schemeClr val="tx1"/>
          </a:solidFill>
          <a:latin typeface="+mn-lt"/>
          <a:ea typeface="+mn-ea"/>
          <a:cs typeface="+mn-cs"/>
        </a:defRPr>
      </a:lvl2pPr>
      <a:lvl3pPr marL="11430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3pPr>
      <a:lvl4pPr marL="16002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4pPr>
      <a:lvl5pPr marL="20574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5pPr>
      <a:lvl6pPr marL="2514600" indent="-228600" algn="l" defTabSz="914400" rtl="0" eaLnBrk="1" latinLnBrk="0" hangingPunct="1">
        <a:spcBef>
          <a:spcPct val="20000"/>
        </a:spcBef>
        <a:buClrTx/>
        <a:buFont typeface="Arial" pitchFamily="34" charset="0"/>
        <a:buChar char="•"/>
        <a:defRPr sz="1400" kern="1200">
          <a:solidFill>
            <a:schemeClr val="tx1"/>
          </a:solidFill>
          <a:latin typeface="+mn-lt"/>
          <a:ea typeface="+mn-ea"/>
          <a:cs typeface="+mn-cs"/>
        </a:defRPr>
      </a:lvl6pPr>
      <a:lvl7pPr marL="2971800" indent="-228600" algn="l" defTabSz="914400" rtl="0" eaLnBrk="1" latinLnBrk="0" hangingPunct="1">
        <a:spcBef>
          <a:spcPct val="20000"/>
        </a:spcBef>
        <a:buClrTx/>
        <a:buFont typeface="Arial" pitchFamily="34" charset="0"/>
        <a:buChar char="•"/>
        <a:defRPr sz="1200" kern="1200">
          <a:solidFill>
            <a:schemeClr val="tx1"/>
          </a:solidFill>
          <a:latin typeface="+mn-lt"/>
          <a:ea typeface="+mn-ea"/>
          <a:cs typeface="+mn-cs"/>
        </a:defRPr>
      </a:lvl7pPr>
      <a:lvl8pPr marL="3429000" indent="-228600" algn="l" defTabSz="914400" rtl="0" eaLnBrk="1" latinLnBrk="0" hangingPunct="1">
        <a:spcBef>
          <a:spcPct val="20000"/>
        </a:spcBef>
        <a:buClrTx/>
        <a:buFont typeface="Arial" pitchFamily="34" charset="0"/>
        <a:buChar char="•"/>
        <a:defRPr sz="1200" kern="1200" baseline="0">
          <a:solidFill>
            <a:schemeClr val="tx1"/>
          </a:solidFill>
          <a:latin typeface="+mn-lt"/>
          <a:ea typeface="+mn-ea"/>
          <a:cs typeface="+mn-cs"/>
        </a:defRPr>
      </a:lvl8pPr>
      <a:lvl9pPr marL="3886200" indent="-228600" algn="l" defTabSz="914400" rtl="0" eaLnBrk="1" latinLnBrk="0" hangingPunct="1">
        <a:spcBef>
          <a:spcPct val="20000"/>
        </a:spcBef>
        <a:buClrTx/>
        <a:buFont typeface="Arial" pitchFamily="34" charset="0"/>
        <a:buChar char="•"/>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a:xfrm>
            <a:off x="1371600" y="3429000"/>
            <a:ext cx="6400800" cy="1905000"/>
          </a:xfrm>
        </p:spPr>
        <p:txBody>
          <a:bodyPr>
            <a:normAutofit fontScale="92500" lnSpcReduction="10000"/>
          </a:bodyPr>
          <a:lstStyle/>
          <a:p>
            <a:r>
              <a:rPr lang="en-US" i="0" dirty="0" smtClean="0"/>
              <a:t>Policy Proposal Presentation</a:t>
            </a:r>
          </a:p>
          <a:p>
            <a:r>
              <a:rPr lang="en-US" i="0" dirty="0" smtClean="0"/>
              <a:t>Name</a:t>
            </a:r>
          </a:p>
          <a:p>
            <a:r>
              <a:rPr lang="en-US" i="0" dirty="0" smtClean="0"/>
              <a:t>Institutional Affiliation</a:t>
            </a:r>
          </a:p>
          <a:p>
            <a:r>
              <a:rPr lang="en-US" i="0" dirty="0" smtClean="0"/>
              <a:t>Date </a:t>
            </a:r>
            <a:endParaRPr lang="en-US" i="0" dirty="0"/>
          </a:p>
        </p:txBody>
      </p:sp>
    </p:spTree>
    <p:extLst>
      <p:ext uri="{BB962C8B-B14F-4D97-AF65-F5344CB8AC3E}">
        <p14:creationId xmlns:p14="http://schemas.microsoft.com/office/powerpoint/2010/main" val="23834351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1066800"/>
            <a:ext cx="6400800" cy="914400"/>
          </a:xfrm>
        </p:spPr>
        <p:txBody>
          <a:bodyPr>
            <a:normAutofit/>
          </a:bodyPr>
          <a:lstStyle/>
          <a:p>
            <a:r>
              <a:rPr lang="en-US" sz="1800" dirty="0" smtClean="0"/>
              <a:t>Benchmark metrics that require organizational change </a:t>
            </a:r>
            <a:endParaRPr lang="en-US" sz="1800" dirty="0"/>
          </a:p>
        </p:txBody>
      </p:sp>
      <p:sp>
        <p:nvSpPr>
          <p:cNvPr id="3" name="Content Placeholder 2"/>
          <p:cNvSpPr>
            <a:spLocks noGrp="1"/>
          </p:cNvSpPr>
          <p:nvPr>
            <p:ph idx="1"/>
          </p:nvPr>
        </p:nvSpPr>
        <p:spPr/>
        <p:txBody>
          <a:bodyPr/>
          <a:lstStyle/>
          <a:p>
            <a:r>
              <a:rPr lang="en-US" dirty="0" smtClean="0"/>
              <a:t>Lower average waiting time</a:t>
            </a:r>
          </a:p>
          <a:p>
            <a:r>
              <a:rPr lang="en-US" dirty="0" smtClean="0"/>
              <a:t>Improve overall  patient satisfaction</a:t>
            </a:r>
          </a:p>
          <a:p>
            <a:r>
              <a:rPr lang="en-US" dirty="0" smtClean="0"/>
              <a:t>Improve understanding of doctor treatment prescription among patients </a:t>
            </a:r>
          </a:p>
          <a:p>
            <a:endParaRPr lang="en-US" dirty="0"/>
          </a:p>
        </p:txBody>
      </p:sp>
    </p:spTree>
    <p:extLst>
      <p:ext uri="{BB962C8B-B14F-4D97-AF65-F5344CB8AC3E}">
        <p14:creationId xmlns:p14="http://schemas.microsoft.com/office/powerpoint/2010/main" val="29826713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762000"/>
            <a:ext cx="6400800" cy="1219200"/>
          </a:xfrm>
        </p:spPr>
        <p:txBody>
          <a:bodyPr>
            <a:normAutofit/>
          </a:bodyPr>
          <a:lstStyle/>
          <a:p>
            <a:r>
              <a:rPr lang="en-US" sz="2000" dirty="0"/>
              <a:t>proposed change in policy and practice guidelines </a:t>
            </a:r>
          </a:p>
        </p:txBody>
      </p:sp>
      <p:sp>
        <p:nvSpPr>
          <p:cNvPr id="3" name="Content Placeholder 2"/>
          <p:cNvSpPr>
            <a:spLocks noGrp="1"/>
          </p:cNvSpPr>
          <p:nvPr>
            <p:ph idx="1"/>
          </p:nvPr>
        </p:nvSpPr>
        <p:spPr/>
        <p:txBody>
          <a:bodyPr>
            <a:normAutofit fontScale="85000" lnSpcReduction="10000"/>
          </a:bodyPr>
          <a:lstStyle/>
          <a:p>
            <a:r>
              <a:rPr lang="en-US" dirty="0" smtClean="0"/>
              <a:t>Adoption of </a:t>
            </a:r>
            <a:r>
              <a:rPr lang="en-US" dirty="0" err="1" smtClean="0"/>
              <a:t>telehealth</a:t>
            </a:r>
            <a:r>
              <a:rPr lang="en-US" dirty="0" smtClean="0"/>
              <a:t> and telemedicine </a:t>
            </a:r>
          </a:p>
          <a:p>
            <a:r>
              <a:rPr lang="en-US" dirty="0" smtClean="0"/>
              <a:t>Hiring medical personnel from diverse ethnic and cultural backgrounds</a:t>
            </a:r>
          </a:p>
          <a:p>
            <a:r>
              <a:rPr lang="en-US" dirty="0" smtClean="0"/>
              <a:t>Delegate documentation work to other trained staff</a:t>
            </a:r>
          </a:p>
          <a:p>
            <a:pPr indent="0">
              <a:buNone/>
            </a:pPr>
            <a:r>
              <a:rPr lang="en-US" b="1" dirty="0"/>
              <a:t>H</a:t>
            </a:r>
            <a:r>
              <a:rPr lang="en-US" b="1" dirty="0" smtClean="0"/>
              <a:t>ow </a:t>
            </a:r>
            <a:r>
              <a:rPr lang="en-US" b="1" dirty="0"/>
              <a:t>C</a:t>
            </a:r>
            <a:r>
              <a:rPr lang="en-US" b="1" dirty="0" smtClean="0"/>
              <a:t>hanges will Help </a:t>
            </a:r>
            <a:r>
              <a:rPr lang="en-US" b="1" dirty="0"/>
              <a:t>D</a:t>
            </a:r>
            <a:r>
              <a:rPr lang="en-US" b="1" dirty="0" smtClean="0"/>
              <a:t>rive </a:t>
            </a:r>
            <a:r>
              <a:rPr lang="en-US" b="1" dirty="0"/>
              <a:t>P</a:t>
            </a:r>
            <a:r>
              <a:rPr lang="en-US" b="1" dirty="0" smtClean="0"/>
              <a:t>erformance Improvement</a:t>
            </a:r>
          </a:p>
          <a:p>
            <a:r>
              <a:rPr lang="en-US" dirty="0" smtClean="0"/>
              <a:t>Reduction of patient wait time</a:t>
            </a:r>
          </a:p>
          <a:p>
            <a:r>
              <a:rPr lang="en-US" dirty="0" smtClean="0"/>
              <a:t>Reduction of operational cost</a:t>
            </a:r>
          </a:p>
          <a:p>
            <a:r>
              <a:rPr lang="en-US" dirty="0" smtClean="0"/>
              <a:t>Improve patient satisfaction</a:t>
            </a:r>
          </a:p>
          <a:p>
            <a:endParaRPr lang="en-US" dirty="0"/>
          </a:p>
        </p:txBody>
      </p:sp>
    </p:spTree>
    <p:extLst>
      <p:ext uri="{BB962C8B-B14F-4D97-AF65-F5344CB8AC3E}">
        <p14:creationId xmlns:p14="http://schemas.microsoft.com/office/powerpoint/2010/main" val="33888957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1219200"/>
            <a:ext cx="6400800" cy="762000"/>
          </a:xfrm>
        </p:spPr>
        <p:txBody>
          <a:bodyPr>
            <a:normAutofit/>
          </a:bodyPr>
          <a:lstStyle/>
          <a:p>
            <a:r>
              <a:rPr lang="en-US" sz="1800" dirty="0" smtClean="0"/>
              <a:t>Importance of policy and practice guidelines to an organization </a:t>
            </a:r>
            <a:endParaRPr lang="en-US" sz="1800" dirty="0"/>
          </a:p>
        </p:txBody>
      </p:sp>
      <p:sp>
        <p:nvSpPr>
          <p:cNvPr id="3" name="Content Placeholder 2"/>
          <p:cNvSpPr>
            <a:spLocks noGrp="1"/>
          </p:cNvSpPr>
          <p:nvPr>
            <p:ph idx="1"/>
          </p:nvPr>
        </p:nvSpPr>
        <p:spPr/>
        <p:txBody>
          <a:bodyPr/>
          <a:lstStyle/>
          <a:p>
            <a:r>
              <a:rPr lang="en-US" dirty="0" smtClean="0"/>
              <a:t>Communicate to employees desired outcome of the organization</a:t>
            </a:r>
          </a:p>
          <a:p>
            <a:r>
              <a:rPr lang="en-US" dirty="0" smtClean="0"/>
              <a:t>Help employees understand roles and responsibilities</a:t>
            </a:r>
          </a:p>
          <a:p>
            <a:r>
              <a:rPr lang="en-US" dirty="0" smtClean="0"/>
              <a:t>Standardization of daily operational activities </a:t>
            </a:r>
          </a:p>
          <a:p>
            <a:r>
              <a:rPr lang="en-US" dirty="0" smtClean="0"/>
              <a:t>Compliance with local, state and federal regulations</a:t>
            </a:r>
          </a:p>
          <a:p>
            <a:endParaRPr lang="en-US" dirty="0" smtClean="0"/>
          </a:p>
          <a:p>
            <a:endParaRPr lang="en-US" dirty="0"/>
          </a:p>
        </p:txBody>
      </p:sp>
    </p:spTree>
    <p:extLst>
      <p:ext uri="{BB962C8B-B14F-4D97-AF65-F5344CB8AC3E}">
        <p14:creationId xmlns:p14="http://schemas.microsoft.com/office/powerpoint/2010/main" val="117191308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914400"/>
            <a:ext cx="6400800" cy="1066800"/>
          </a:xfrm>
        </p:spPr>
        <p:txBody>
          <a:bodyPr>
            <a:normAutofit/>
          </a:bodyPr>
          <a:lstStyle/>
          <a:p>
            <a:r>
              <a:rPr lang="en-US" sz="1800" dirty="0" smtClean="0"/>
              <a:t>Impact of policies and guidelines </a:t>
            </a:r>
            <a:r>
              <a:rPr lang="en-US" sz="1800" dirty="0" smtClean="0"/>
              <a:t>on NURSES</a:t>
            </a:r>
            <a:endParaRPr lang="en-US" sz="1800" dirty="0"/>
          </a:p>
        </p:txBody>
      </p:sp>
      <p:sp>
        <p:nvSpPr>
          <p:cNvPr id="3" name="Content Placeholder 2"/>
          <p:cNvSpPr>
            <a:spLocks noGrp="1"/>
          </p:cNvSpPr>
          <p:nvPr>
            <p:ph idx="1"/>
          </p:nvPr>
        </p:nvSpPr>
        <p:spPr/>
        <p:txBody>
          <a:bodyPr/>
          <a:lstStyle/>
          <a:p>
            <a:r>
              <a:rPr lang="en-US" dirty="0" smtClean="0"/>
              <a:t>Improves performance of tasks </a:t>
            </a:r>
            <a:r>
              <a:rPr lang="en-US" dirty="0" smtClean="0"/>
              <a:t>nurses</a:t>
            </a:r>
            <a:endParaRPr lang="en-US" dirty="0" smtClean="0"/>
          </a:p>
          <a:p>
            <a:r>
              <a:rPr lang="en-US" dirty="0" smtClean="0"/>
              <a:t>Minimizes </a:t>
            </a:r>
            <a:r>
              <a:rPr lang="en-US" dirty="0" smtClean="0"/>
              <a:t>workload for nurses</a:t>
            </a:r>
          </a:p>
          <a:p>
            <a:r>
              <a:rPr lang="en-US" dirty="0" smtClean="0"/>
              <a:t>Low turnover</a:t>
            </a:r>
          </a:p>
          <a:p>
            <a:r>
              <a:rPr lang="en-US" dirty="0" smtClean="0"/>
              <a:t>Job satisfaction</a:t>
            </a:r>
            <a:endParaRPr lang="en-US" dirty="0" smtClean="0"/>
          </a:p>
          <a:p>
            <a:endParaRPr lang="en-US" dirty="0"/>
          </a:p>
        </p:txBody>
      </p:sp>
    </p:spTree>
    <p:extLst>
      <p:ext uri="{BB962C8B-B14F-4D97-AF65-F5344CB8AC3E}">
        <p14:creationId xmlns:p14="http://schemas.microsoft.com/office/powerpoint/2010/main" val="9018368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1143000"/>
            <a:ext cx="6400800" cy="838200"/>
          </a:xfrm>
        </p:spPr>
        <p:txBody>
          <a:bodyPr>
            <a:normAutofit/>
          </a:bodyPr>
          <a:lstStyle/>
          <a:p>
            <a:r>
              <a:rPr lang="en-US" sz="1800" dirty="0" smtClean="0"/>
              <a:t>How polices improve QUALITY OF WORK AND OUTCOMES </a:t>
            </a:r>
            <a:r>
              <a:rPr lang="en-US" sz="1800" dirty="0" smtClean="0"/>
              <a:t>FOR nurses</a:t>
            </a:r>
            <a:endParaRPr lang="en-US" sz="1800" dirty="0"/>
          </a:p>
        </p:txBody>
      </p:sp>
      <p:sp>
        <p:nvSpPr>
          <p:cNvPr id="3" name="Content Placeholder 2"/>
          <p:cNvSpPr>
            <a:spLocks noGrp="1"/>
          </p:cNvSpPr>
          <p:nvPr>
            <p:ph idx="1"/>
          </p:nvPr>
        </p:nvSpPr>
        <p:spPr/>
        <p:txBody>
          <a:bodyPr/>
          <a:lstStyle/>
          <a:p>
            <a:r>
              <a:rPr lang="en-US" dirty="0" smtClean="0"/>
              <a:t>Reduced healthcare cost for organization</a:t>
            </a:r>
          </a:p>
          <a:p>
            <a:r>
              <a:rPr lang="en-US" dirty="0" smtClean="0"/>
              <a:t>Improves quality of  care provided by facility</a:t>
            </a:r>
          </a:p>
          <a:p>
            <a:r>
              <a:rPr lang="en-US" dirty="0" smtClean="0"/>
              <a:t>Improves </a:t>
            </a:r>
            <a:r>
              <a:rPr lang="en-US" dirty="0" smtClean="0"/>
              <a:t>nurse satisfaction</a:t>
            </a:r>
          </a:p>
          <a:p>
            <a:r>
              <a:rPr lang="en-US" dirty="0" smtClean="0"/>
              <a:t>Increase productivity</a:t>
            </a:r>
          </a:p>
          <a:p>
            <a:r>
              <a:rPr lang="en-US" dirty="0" smtClean="0"/>
              <a:t>Education </a:t>
            </a:r>
            <a:endParaRPr lang="en-US" dirty="0" smtClean="0"/>
          </a:p>
        </p:txBody>
      </p:sp>
    </p:spTree>
    <p:extLst>
      <p:ext uri="{BB962C8B-B14F-4D97-AF65-F5344CB8AC3E}">
        <p14:creationId xmlns:p14="http://schemas.microsoft.com/office/powerpoint/2010/main" val="324627191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228600"/>
            <a:ext cx="6400800" cy="1752600"/>
          </a:xfrm>
        </p:spPr>
        <p:txBody>
          <a:bodyPr>
            <a:normAutofit/>
          </a:bodyPr>
          <a:lstStyle/>
          <a:p>
            <a:r>
              <a:rPr lang="en-US" sz="1800" dirty="0" smtClean="0"/>
              <a:t>Nurses increase in SUCCESS</a:t>
            </a:r>
            <a:endParaRPr lang="en-US" sz="1800" dirty="0"/>
          </a:p>
        </p:txBody>
      </p:sp>
      <p:sp>
        <p:nvSpPr>
          <p:cNvPr id="3" name="Content Placeholder 2"/>
          <p:cNvSpPr>
            <a:spLocks noGrp="1"/>
          </p:cNvSpPr>
          <p:nvPr>
            <p:ph idx="1"/>
          </p:nvPr>
        </p:nvSpPr>
        <p:spPr/>
        <p:txBody>
          <a:bodyPr/>
          <a:lstStyle/>
          <a:p>
            <a:r>
              <a:rPr lang="en-US" dirty="0" smtClean="0"/>
              <a:t>Low-turnover</a:t>
            </a:r>
          </a:p>
          <a:p>
            <a:r>
              <a:rPr lang="en-US" dirty="0" smtClean="0"/>
              <a:t>Improve </a:t>
            </a:r>
            <a:r>
              <a:rPr lang="en-US" dirty="0" smtClean="0"/>
              <a:t>patient satisfaction</a:t>
            </a:r>
          </a:p>
          <a:p>
            <a:r>
              <a:rPr lang="en-US" dirty="0" smtClean="0"/>
              <a:t>Strategy </a:t>
            </a:r>
            <a:r>
              <a:rPr lang="en-US" dirty="0" smtClean="0"/>
              <a:t>development and </a:t>
            </a:r>
            <a:r>
              <a:rPr lang="en-US" dirty="0" smtClean="0"/>
              <a:t>implementation</a:t>
            </a:r>
          </a:p>
          <a:p>
            <a:r>
              <a:rPr lang="en-US" dirty="0"/>
              <a:t>F</a:t>
            </a:r>
            <a:r>
              <a:rPr lang="en-US" dirty="0" smtClean="0"/>
              <a:t>ewer </a:t>
            </a:r>
            <a:r>
              <a:rPr lang="en-US" dirty="0"/>
              <a:t>hospital re-admissions</a:t>
            </a:r>
            <a:endParaRPr lang="en-US" dirty="0"/>
          </a:p>
        </p:txBody>
      </p:sp>
    </p:spTree>
    <p:extLst>
      <p:ext uri="{BB962C8B-B14F-4D97-AF65-F5344CB8AC3E}">
        <p14:creationId xmlns:p14="http://schemas.microsoft.com/office/powerpoint/2010/main" val="192232673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dirty="0" smtClean="0"/>
              <a:t>Nurses roles </a:t>
            </a:r>
            <a:endParaRPr lang="en-US" sz="2000" dirty="0"/>
          </a:p>
        </p:txBody>
      </p:sp>
      <p:sp>
        <p:nvSpPr>
          <p:cNvPr id="3" name="Content Placeholder 2"/>
          <p:cNvSpPr>
            <a:spLocks noGrp="1"/>
          </p:cNvSpPr>
          <p:nvPr>
            <p:ph idx="1"/>
          </p:nvPr>
        </p:nvSpPr>
        <p:spPr/>
        <p:txBody>
          <a:bodyPr/>
          <a:lstStyle/>
          <a:p>
            <a:r>
              <a:rPr lang="en-US" dirty="0"/>
              <a:t>Educate patients </a:t>
            </a:r>
            <a:r>
              <a:rPr lang="en-US" dirty="0" smtClean="0"/>
              <a:t>about </a:t>
            </a:r>
            <a:r>
              <a:rPr lang="en-US" dirty="0" err="1" smtClean="0"/>
              <a:t>telehealth</a:t>
            </a:r>
            <a:endParaRPr lang="en-US" dirty="0" smtClean="0"/>
          </a:p>
          <a:p>
            <a:r>
              <a:rPr lang="en-US" dirty="0" smtClean="0"/>
              <a:t>Gather patient information</a:t>
            </a:r>
          </a:p>
          <a:p>
            <a:r>
              <a:rPr lang="en-US" dirty="0"/>
              <a:t>Patient Advocacy</a:t>
            </a:r>
          </a:p>
          <a:p>
            <a:r>
              <a:rPr lang="en-US" dirty="0"/>
              <a:t>Collaborate with team to plan for patient </a:t>
            </a:r>
            <a:r>
              <a:rPr lang="en-US" dirty="0" smtClean="0"/>
              <a:t>care</a:t>
            </a:r>
          </a:p>
          <a:p>
            <a:r>
              <a:rPr lang="en-US" dirty="0"/>
              <a:t>Perform diagnostic tests</a:t>
            </a:r>
            <a:endParaRPr lang="en-US" dirty="0"/>
          </a:p>
        </p:txBody>
      </p:sp>
    </p:spTree>
    <p:extLst>
      <p:ext uri="{BB962C8B-B14F-4D97-AF65-F5344CB8AC3E}">
        <p14:creationId xmlns:p14="http://schemas.microsoft.com/office/powerpoint/2010/main" val="27688146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838200"/>
            <a:ext cx="6400800" cy="1143000"/>
          </a:xfrm>
        </p:spPr>
        <p:txBody>
          <a:bodyPr>
            <a:normAutofit/>
          </a:bodyPr>
          <a:lstStyle/>
          <a:p>
            <a:r>
              <a:rPr lang="en-US" sz="1800" dirty="0" smtClean="0"/>
              <a:t>Importance of collaboration </a:t>
            </a:r>
            <a:endParaRPr lang="en-US" sz="1800" dirty="0"/>
          </a:p>
        </p:txBody>
      </p:sp>
      <p:sp>
        <p:nvSpPr>
          <p:cNvPr id="3" name="Content Placeholder 2"/>
          <p:cNvSpPr>
            <a:spLocks noGrp="1"/>
          </p:cNvSpPr>
          <p:nvPr>
            <p:ph idx="1"/>
          </p:nvPr>
        </p:nvSpPr>
        <p:spPr/>
        <p:txBody>
          <a:bodyPr/>
          <a:lstStyle/>
          <a:p>
            <a:r>
              <a:rPr lang="en-US" dirty="0" smtClean="0"/>
              <a:t>Fewer preventable errors </a:t>
            </a:r>
          </a:p>
          <a:p>
            <a:r>
              <a:rPr lang="en-US" dirty="0" smtClean="0"/>
              <a:t>Improved relationships </a:t>
            </a:r>
          </a:p>
          <a:p>
            <a:r>
              <a:rPr lang="en-US" dirty="0" smtClean="0"/>
              <a:t>Improve performance</a:t>
            </a:r>
          </a:p>
          <a:p>
            <a:endParaRPr lang="en-US" dirty="0"/>
          </a:p>
        </p:txBody>
      </p:sp>
    </p:spTree>
    <p:extLst>
      <p:ext uri="{BB962C8B-B14F-4D97-AF65-F5344CB8AC3E}">
        <p14:creationId xmlns:p14="http://schemas.microsoft.com/office/powerpoint/2010/main" val="7653766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fontScale="62500" lnSpcReduction="20000"/>
          </a:bodyPr>
          <a:lstStyle/>
          <a:p>
            <a:r>
              <a:rPr lang="en-US" dirty="0" err="1" smtClean="0"/>
              <a:t>Driessen</a:t>
            </a:r>
            <a:r>
              <a:rPr lang="en-US" dirty="0"/>
              <a:t>, J., Castle, N. G., &amp; Handler, S. M. (2018). Perceived benefits, barriers, and drivers of telemedicine from the perspective of skilled nursing facility administrative staff stakeholders. </a:t>
            </a:r>
            <a:r>
              <a:rPr lang="en-US" i="1" dirty="0"/>
              <a:t>Journal of Applied Gerontology, </a:t>
            </a:r>
            <a:r>
              <a:rPr lang="en-US" dirty="0"/>
              <a:t>37(1), 110-120</a:t>
            </a:r>
            <a:r>
              <a:rPr lang="en-US" dirty="0" smtClean="0"/>
              <a:t>.</a:t>
            </a:r>
          </a:p>
          <a:p>
            <a:r>
              <a:rPr lang="en-US" dirty="0" err="1"/>
              <a:t>Ghazisaeidi</a:t>
            </a:r>
            <a:r>
              <a:rPr lang="en-US" dirty="0"/>
              <a:t>, M., </a:t>
            </a:r>
            <a:r>
              <a:rPr lang="en-US" dirty="0" err="1"/>
              <a:t>Safdari</a:t>
            </a:r>
            <a:r>
              <a:rPr lang="en-US" dirty="0"/>
              <a:t>, R., </a:t>
            </a:r>
            <a:r>
              <a:rPr lang="en-US" dirty="0" err="1"/>
              <a:t>Torabi</a:t>
            </a:r>
            <a:r>
              <a:rPr lang="en-US" dirty="0"/>
              <a:t>, M., </a:t>
            </a:r>
            <a:r>
              <a:rPr lang="en-US" dirty="0" err="1"/>
              <a:t>Mirzaee</a:t>
            </a:r>
            <a:r>
              <a:rPr lang="en-US" dirty="0"/>
              <a:t>, M., </a:t>
            </a:r>
            <a:r>
              <a:rPr lang="en-US" dirty="0" err="1"/>
              <a:t>Farzi</a:t>
            </a:r>
            <a:r>
              <a:rPr lang="en-US" dirty="0"/>
              <a:t>, J., &amp; </a:t>
            </a:r>
            <a:r>
              <a:rPr lang="en-US" dirty="0" err="1"/>
              <a:t>Goodini</a:t>
            </a:r>
            <a:r>
              <a:rPr lang="en-US" dirty="0"/>
              <a:t>, A. (2015). Development of Performance Dashboards in Healthcare Sector: Key Practical Issues. </a:t>
            </a:r>
            <a:r>
              <a:rPr lang="en-US" dirty="0" err="1"/>
              <a:t>Acta</a:t>
            </a:r>
            <a:r>
              <a:rPr lang="en-US" dirty="0"/>
              <a:t> </a:t>
            </a:r>
            <a:r>
              <a:rPr lang="en-US" dirty="0" err="1"/>
              <a:t>Informatica</a:t>
            </a:r>
            <a:r>
              <a:rPr lang="en-US" dirty="0"/>
              <a:t> </a:t>
            </a:r>
            <a:r>
              <a:rPr lang="en-US" dirty="0" err="1"/>
              <a:t>Medica</a:t>
            </a:r>
            <a:r>
              <a:rPr lang="en-US" dirty="0"/>
              <a:t>, 317-321.</a:t>
            </a:r>
          </a:p>
          <a:p>
            <a:r>
              <a:rPr lang="en-US" dirty="0"/>
              <a:t>Hanson, R., Goetz, C., </a:t>
            </a:r>
            <a:r>
              <a:rPr lang="en-US" dirty="0" err="1"/>
              <a:t>Truesdell</a:t>
            </a:r>
            <a:r>
              <a:rPr lang="en-US" dirty="0"/>
              <a:t>, M., Stebbins, G., &amp; Weathers, A. (2017). Telemedicine </a:t>
            </a:r>
            <a:r>
              <a:rPr lang="en-US" dirty="0" err="1"/>
              <a:t>vs</a:t>
            </a:r>
            <a:r>
              <a:rPr lang="en-US" dirty="0"/>
              <a:t> Office visits in a Movement Disorder Specialty Clinic: Comparative Satisfaction of physicians and patients.(P4. 003).</a:t>
            </a:r>
            <a:endParaRPr lang="en-US" dirty="0" smtClean="0"/>
          </a:p>
          <a:p>
            <a:r>
              <a:rPr lang="en-US" dirty="0"/>
              <a:t>Potter, A. J., </a:t>
            </a:r>
            <a:r>
              <a:rPr lang="en-US" dirty="0" err="1"/>
              <a:t>Natafgi</a:t>
            </a:r>
            <a:r>
              <a:rPr lang="en-US" dirty="0"/>
              <a:t>, N., </a:t>
            </a:r>
            <a:r>
              <a:rPr lang="en-US" dirty="0" err="1"/>
              <a:t>Ullrich</a:t>
            </a:r>
            <a:r>
              <a:rPr lang="en-US" dirty="0"/>
              <a:t>, F., &amp; A Clinton </a:t>
            </a:r>
            <a:r>
              <a:rPr lang="en-US" dirty="0" err="1"/>
              <a:t>MacKinney</a:t>
            </a:r>
            <a:r>
              <a:rPr lang="en-US" dirty="0"/>
              <a:t> MD, M. S. (2016). Perceptions of the benefits of telemedicine in rural communities. </a:t>
            </a:r>
            <a:r>
              <a:rPr lang="en-US" i="1" dirty="0"/>
              <a:t>Perspectives in Health Information Management, 1</a:t>
            </a:r>
            <a:r>
              <a:rPr lang="en-US" i="1" dirty="0" smtClean="0"/>
              <a:t>.</a:t>
            </a:r>
          </a:p>
          <a:p>
            <a:r>
              <a:rPr lang="en-US" dirty="0"/>
              <a:t>Regan, S., </a:t>
            </a:r>
            <a:r>
              <a:rPr lang="en-US" dirty="0" err="1"/>
              <a:t>Laschinger</a:t>
            </a:r>
            <a:r>
              <a:rPr lang="en-US" dirty="0"/>
              <a:t>, H. K., &amp; Wong, C. A. (2016). The influence of empowerment, authentic leadership, and professional practice environments on nurses’ perceived </a:t>
            </a:r>
            <a:r>
              <a:rPr lang="en-US" dirty="0" err="1"/>
              <a:t>interprofessional</a:t>
            </a:r>
            <a:r>
              <a:rPr lang="en-US" dirty="0"/>
              <a:t> collaboration. </a:t>
            </a:r>
            <a:r>
              <a:rPr lang="en-US" i="1" dirty="0"/>
              <a:t>Journal of nursing management, </a:t>
            </a:r>
            <a:r>
              <a:rPr lang="en-US" dirty="0"/>
              <a:t>24(1), E54-E61.</a:t>
            </a:r>
          </a:p>
        </p:txBody>
      </p:sp>
    </p:spTree>
    <p:extLst>
      <p:ext uri="{BB962C8B-B14F-4D97-AF65-F5344CB8AC3E}">
        <p14:creationId xmlns:p14="http://schemas.microsoft.com/office/powerpoint/2010/main" val="11954421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uture">
  <a:themeElements>
    <a:clrScheme name="Couture">
      <a:dk1>
        <a:sysClr val="windowText" lastClr="000000"/>
      </a:dk1>
      <a:lt1>
        <a:sysClr val="window" lastClr="FFFFFF"/>
      </a:lt1>
      <a:dk2>
        <a:srgbClr val="37302A"/>
      </a:dk2>
      <a:lt2>
        <a:srgbClr val="D0CCB9"/>
      </a:lt2>
      <a:accent1>
        <a:srgbClr val="9E8E5C"/>
      </a:accent1>
      <a:accent2>
        <a:srgbClr val="A09781"/>
      </a:accent2>
      <a:accent3>
        <a:srgbClr val="85776D"/>
      </a:accent3>
      <a:accent4>
        <a:srgbClr val="AEAFA9"/>
      </a:accent4>
      <a:accent5>
        <a:srgbClr val="8D878B"/>
      </a:accent5>
      <a:accent6>
        <a:srgbClr val="6B6149"/>
      </a:accent6>
      <a:hlink>
        <a:srgbClr val="B6A272"/>
      </a:hlink>
      <a:folHlink>
        <a:srgbClr val="8A784F"/>
      </a:folHlink>
    </a:clrScheme>
    <a:fontScheme name="Black Tie">
      <a:maj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70000"/>
              </a:schemeClr>
            </a:gs>
            <a:gs pos="100000">
              <a:schemeClr val="phClr">
                <a:shade val="80000"/>
              </a:schemeClr>
            </a:gs>
          </a:gsLst>
          <a:path path="circle">
            <a:fillToRect l="50000" t="100000" r="100000" b="100000"/>
          </a:path>
        </a:gradFill>
        <a:blipFill rotWithShape="1">
          <a:blip xmlns:r="http://schemas.openxmlformats.org/officeDocument/2006/relationships" r:embed="rId1">
            <a:duotone>
              <a:schemeClr val="phClr">
                <a:shade val="30000"/>
                <a:satMod val="200000"/>
              </a:schemeClr>
              <a:schemeClr val="phClr">
                <a:tint val="2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Couture</Template>
  <TotalTime>1380</TotalTime>
  <Words>2011</Words>
  <Application>Microsoft Office PowerPoint</Application>
  <PresentationFormat>On-screen Show (4:3)</PresentationFormat>
  <Paragraphs>70</Paragraphs>
  <Slides>10</Slides>
  <Notes>8</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Couture</vt:lpstr>
      <vt:lpstr>PowerPoint Presentation</vt:lpstr>
      <vt:lpstr>Benchmark metrics that require organizational change </vt:lpstr>
      <vt:lpstr>proposed change in policy and practice guidelines </vt:lpstr>
      <vt:lpstr>Importance of policy and practice guidelines to an organization </vt:lpstr>
      <vt:lpstr>Impact of policies and guidelines on NURSES</vt:lpstr>
      <vt:lpstr>How polices improve QUALITY OF WORK AND OUTCOMES FOR nurses</vt:lpstr>
      <vt:lpstr>Nurses increase in SUCCESS</vt:lpstr>
      <vt:lpstr>Nurses roles </vt:lpstr>
      <vt:lpstr>Importance of collaboration </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43</cp:revision>
  <dcterms:created xsi:type="dcterms:W3CDTF">2019-08-23T21:16:43Z</dcterms:created>
  <dcterms:modified xsi:type="dcterms:W3CDTF">2019-08-24T23:01:03Z</dcterms:modified>
</cp:coreProperties>
</file>